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0" d="100"/>
          <a:sy n="120" d="100"/>
        </p:scale>
        <p:origin x="-1954" y="253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284E-6A2C-4378-B09E-AF2AD99E0FED}" type="datetimeFigureOut">
              <a:rPr kumimoji="1" lang="ja-JP" altLang="en-US" smtClean="0"/>
              <a:t>2022/7/23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49-F6D8-4A24-BADB-91E8444527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2734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284E-6A2C-4378-B09E-AF2AD99E0FED}" type="datetimeFigureOut">
              <a:rPr kumimoji="1" lang="ja-JP" altLang="en-US" smtClean="0"/>
              <a:t>2022/7/23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49-F6D8-4A24-BADB-91E8444527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31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284E-6A2C-4378-B09E-AF2AD99E0FED}" type="datetimeFigureOut">
              <a:rPr kumimoji="1" lang="ja-JP" altLang="en-US" smtClean="0"/>
              <a:t>2022/7/23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49-F6D8-4A24-BADB-91E8444527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03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284E-6A2C-4378-B09E-AF2AD99E0FED}" type="datetimeFigureOut">
              <a:rPr kumimoji="1" lang="ja-JP" altLang="en-US" smtClean="0"/>
              <a:t>2022/7/23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49-F6D8-4A24-BADB-91E8444527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1719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284E-6A2C-4378-B09E-AF2AD99E0FED}" type="datetimeFigureOut">
              <a:rPr kumimoji="1" lang="ja-JP" altLang="en-US" smtClean="0"/>
              <a:t>2022/7/23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49-F6D8-4A24-BADB-91E8444527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4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284E-6A2C-4378-B09E-AF2AD99E0FED}" type="datetimeFigureOut">
              <a:rPr kumimoji="1" lang="ja-JP" altLang="en-US" smtClean="0"/>
              <a:t>2022/7/23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49-F6D8-4A24-BADB-91E8444527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405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284E-6A2C-4378-B09E-AF2AD99E0FED}" type="datetimeFigureOut">
              <a:rPr kumimoji="1" lang="ja-JP" altLang="en-US" smtClean="0"/>
              <a:t>2022/7/23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49-F6D8-4A24-BADB-91E8444527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899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284E-6A2C-4378-B09E-AF2AD99E0FED}" type="datetimeFigureOut">
              <a:rPr kumimoji="1" lang="ja-JP" altLang="en-US" smtClean="0"/>
              <a:t>2022/7/23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49-F6D8-4A24-BADB-91E8444527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568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284E-6A2C-4378-B09E-AF2AD99E0FED}" type="datetimeFigureOut">
              <a:rPr kumimoji="1" lang="ja-JP" altLang="en-US" smtClean="0"/>
              <a:t>2022/7/23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49-F6D8-4A24-BADB-91E8444527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05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284E-6A2C-4378-B09E-AF2AD99E0FED}" type="datetimeFigureOut">
              <a:rPr kumimoji="1" lang="ja-JP" altLang="en-US" smtClean="0"/>
              <a:t>2022/7/23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49-F6D8-4A24-BADB-91E8444527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9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284E-6A2C-4378-B09E-AF2AD99E0FED}" type="datetimeFigureOut">
              <a:rPr kumimoji="1" lang="ja-JP" altLang="en-US" smtClean="0"/>
              <a:t>2022/7/23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49-F6D8-4A24-BADB-91E8444527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205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F284E-6A2C-4378-B09E-AF2AD99E0FED}" type="datetimeFigureOut">
              <a:rPr kumimoji="1" lang="ja-JP" altLang="en-US" smtClean="0"/>
              <a:t>2022/7/23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0749-F6D8-4A24-BADB-91E8444527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174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" y="0"/>
            <a:ext cx="6858000" cy="5536759"/>
          </a:xfrm>
          <a:prstGeom prst="rect">
            <a:avLst/>
          </a:prstGeom>
        </p:spPr>
      </p:pic>
      <p:pic>
        <p:nvPicPr>
          <p:cNvPr id="1026" name="Picture 2" descr="C:\Users\user\Box\★★★吉みらい\★★レンタカー\IMG_85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351" y="5546204"/>
            <a:ext cx="1170978" cy="121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Box\★★★吉みらい\★★レンタカー\IMG_85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840" y="5534990"/>
            <a:ext cx="1630988" cy="122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Box\★★★吉みらい\★★レンタカー\IMG_85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48" y="5536759"/>
            <a:ext cx="1584176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Box\★★★吉みらい\★★レンタカー\IMG_85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64" y="2626927"/>
            <a:ext cx="2376264" cy="178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Box\★★★吉みらい\★★レンタカー\IMG_864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6" y="5536759"/>
            <a:ext cx="1583819" cy="11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Box\★★★吉みらい\★★レンタカー\IMG_816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28" y="3941813"/>
            <a:ext cx="1656183" cy="124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er\Box\★★★吉みらい\★★レンタカー\IMG_850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3862587"/>
            <a:ext cx="1486390" cy="123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karuizawasticker2_gree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12" y="1108317"/>
            <a:ext cx="1286946" cy="137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user\Desktop\hiac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6641">
            <a:off x="4356014" y="2424260"/>
            <a:ext cx="2301113" cy="108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6064" y="1309594"/>
            <a:ext cx="1405266" cy="729278"/>
          </a:xfrm>
          <a:prstGeom prst="rect">
            <a:avLst/>
          </a:prstGeom>
        </p:spPr>
      </p:pic>
      <p:sp>
        <p:nvSpPr>
          <p:cNvPr id="3" name="角丸四角形吹き出し 2"/>
          <p:cNvSpPr/>
          <p:nvPr/>
        </p:nvSpPr>
        <p:spPr>
          <a:xfrm>
            <a:off x="4509120" y="539552"/>
            <a:ext cx="1872208" cy="576064"/>
          </a:xfrm>
          <a:prstGeom prst="wedgeRoundRectCallout">
            <a:avLst>
              <a:gd name="adj1" fmla="val 2570"/>
              <a:gd name="adj2" fmla="val 93365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 smtClean="0">
                <a:solidFill>
                  <a:srgbClr val="0000FF"/>
                </a:solidFill>
                <a:latin typeface="AR P浪漫明朝体U" panose="02020A00000000000000" pitchFamily="18" charset="-128"/>
                <a:ea typeface="AR P浪漫明朝体U" panose="02020A00000000000000" pitchFamily="18" charset="-128"/>
              </a:rPr>
              <a:t>シャコンヌ</a:t>
            </a:r>
            <a:r>
              <a:rPr kumimoji="1" lang="ja-JP" altLang="en-US" sz="1100" b="1" dirty="0" smtClean="0">
                <a:solidFill>
                  <a:srgbClr val="0000FF"/>
                </a:solidFill>
                <a:latin typeface="AR P浪漫明朝体U" panose="02020A00000000000000" pitchFamily="18" charset="-128"/>
                <a:ea typeface="AR P浪漫明朝体U" panose="02020A00000000000000" pitchFamily="18" charset="-128"/>
              </a:rPr>
              <a:t>軽井沢にご宿泊いただいたお客様向け</a:t>
            </a:r>
            <a:endParaRPr kumimoji="1" lang="en-US" altLang="ja-JP" sz="1100" b="1" dirty="0" smtClean="0">
              <a:solidFill>
                <a:srgbClr val="0000FF"/>
              </a:solidFill>
              <a:latin typeface="AR P浪漫明朝体U" panose="02020A00000000000000" pitchFamily="18" charset="-128"/>
              <a:ea typeface="AR P浪漫明朝体U" panose="02020A00000000000000" pitchFamily="18" charset="-128"/>
            </a:endParaRPr>
          </a:p>
          <a:p>
            <a:pPr algn="ctr"/>
            <a:r>
              <a:rPr lang="ja-JP" altLang="en-US" sz="1100" b="1" dirty="0" smtClean="0">
                <a:solidFill>
                  <a:srgbClr val="0000FF"/>
                </a:solidFill>
                <a:latin typeface="AR P浪漫明朝体U" panose="02020A00000000000000" pitchFamily="18" charset="-128"/>
                <a:ea typeface="AR P浪漫明朝体U" panose="02020A00000000000000" pitchFamily="18" charset="-128"/>
              </a:rPr>
              <a:t>限定の</a:t>
            </a:r>
            <a:r>
              <a:rPr kumimoji="1" lang="ja-JP" altLang="en-US" sz="1100" b="1" dirty="0" smtClean="0">
                <a:solidFill>
                  <a:srgbClr val="0000FF"/>
                </a:solidFill>
                <a:latin typeface="AR P浪漫明朝体U" panose="02020A00000000000000" pitchFamily="18" charset="-128"/>
                <a:ea typeface="AR P浪漫明朝体U" panose="02020A00000000000000" pitchFamily="18" charset="-128"/>
              </a:rPr>
              <a:t>メリット</a:t>
            </a:r>
            <a:r>
              <a:rPr kumimoji="1" lang="ja-JP" altLang="en-US" sz="1100" b="1" dirty="0" smtClean="0">
                <a:solidFill>
                  <a:srgbClr val="0000FF"/>
                </a:solidFill>
                <a:latin typeface="AR P浪漫明朝体U" panose="02020A00000000000000" pitchFamily="18" charset="-128"/>
                <a:ea typeface="AR P浪漫明朝体U" panose="02020A00000000000000" pitchFamily="18" charset="-128"/>
              </a:rPr>
              <a:t>です！</a:t>
            </a:r>
            <a:endParaRPr kumimoji="1" lang="ja-JP" altLang="en-US" b="1" dirty="0">
              <a:solidFill>
                <a:srgbClr val="0000FF"/>
              </a:solidFill>
              <a:latin typeface="AR P浪漫明朝体U" panose="02020A00000000000000" pitchFamily="18" charset="-128"/>
              <a:ea typeface="AR P浪漫明朝体U" panose="02020A00000000000000" pitchFamily="18" charset="-128"/>
            </a:endParaRPr>
          </a:p>
        </p:txBody>
      </p:sp>
      <p:pic>
        <p:nvPicPr>
          <p:cNvPr id="4" name="Picture 3" descr="C:\Users\user\Desktop\イラスト５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066" y="1187624"/>
            <a:ext cx="1288798" cy="111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385">
            <a:off x="521127" y="2408746"/>
            <a:ext cx="1650283" cy="105674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344440" y="4387914"/>
            <a:ext cx="208823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  <a:latin typeface="+mj-ea"/>
                <a:ea typeface="+mj-ea"/>
              </a:rPr>
              <a:t>12h/4,400</a:t>
            </a:r>
            <a:r>
              <a:rPr kumimoji="1" lang="ja-JP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円</a:t>
            </a:r>
            <a:r>
              <a:rPr kumimoji="1" lang="en-US" altLang="ja-JP" sz="1400" b="1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kumimoji="1" lang="ja-JP" altLang="en-US" sz="1400" b="1" dirty="0" smtClean="0">
                <a:solidFill>
                  <a:srgbClr val="FF0000"/>
                </a:solidFill>
                <a:latin typeface="+mj-ea"/>
                <a:ea typeface="+mj-ea"/>
              </a:rPr>
              <a:t>税込</a:t>
            </a:r>
            <a:r>
              <a:rPr kumimoji="1" lang="en-US" altLang="ja-JP" sz="1400" b="1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endParaRPr kumimoji="1" lang="ja-JP" altLang="en-US" sz="1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 rot="185701">
            <a:off x="493262" y="3348748"/>
            <a:ext cx="170935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  <a:latin typeface="+mj-ea"/>
                <a:ea typeface="+mj-ea"/>
              </a:rPr>
              <a:t>12h/1,500</a:t>
            </a:r>
            <a:r>
              <a:rPr kumimoji="1" lang="ja-JP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円</a:t>
            </a:r>
            <a:r>
              <a:rPr kumimoji="1" lang="en-US" altLang="ja-JP" sz="1100" b="1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kumimoji="1" lang="ja-JP" altLang="en-US" sz="1100" b="1" dirty="0" smtClean="0">
                <a:solidFill>
                  <a:srgbClr val="FF0000"/>
                </a:solidFill>
                <a:latin typeface="+mj-ea"/>
                <a:ea typeface="+mj-ea"/>
              </a:rPr>
              <a:t>税込</a:t>
            </a:r>
            <a:r>
              <a:rPr kumimoji="1" lang="en-US" altLang="ja-JP" sz="1100" b="1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endParaRPr kumimoji="1" lang="ja-JP" altLang="en-US" sz="11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 rot="21398058">
            <a:off x="4569023" y="3491410"/>
            <a:ext cx="21633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+mj-ea"/>
                <a:ea typeface="+mj-ea"/>
              </a:rPr>
              <a:t>12h/11,000</a:t>
            </a:r>
            <a:r>
              <a:rPr kumimoji="1" lang="ja-JP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円</a:t>
            </a:r>
            <a:r>
              <a:rPr kumimoji="1" lang="en-US" altLang="ja-JP" sz="1400" b="1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kumimoji="1" lang="ja-JP" altLang="en-US" sz="1400" b="1" dirty="0" smtClean="0">
                <a:solidFill>
                  <a:srgbClr val="FF0000"/>
                </a:solidFill>
                <a:latin typeface="+mj-ea"/>
                <a:ea typeface="+mj-ea"/>
              </a:rPr>
              <a:t>税込</a:t>
            </a:r>
            <a:r>
              <a:rPr kumimoji="1" lang="en-US" altLang="ja-JP" sz="1400" b="1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endParaRPr kumimoji="1" lang="ja-JP" altLang="en-US" sz="14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23502" y="5102881"/>
            <a:ext cx="170935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  <a:latin typeface="+mj-ea"/>
                <a:ea typeface="+mj-ea"/>
              </a:rPr>
              <a:t>12h/6,600</a:t>
            </a:r>
            <a:r>
              <a:rPr kumimoji="1" lang="ja-JP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円</a:t>
            </a:r>
            <a:r>
              <a:rPr kumimoji="1" lang="en-US" altLang="ja-JP" sz="1100" b="1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kumimoji="1" lang="ja-JP" altLang="en-US" sz="1100" b="1" dirty="0" smtClean="0">
                <a:solidFill>
                  <a:srgbClr val="FF0000"/>
                </a:solidFill>
                <a:latin typeface="+mj-ea"/>
                <a:ea typeface="+mj-ea"/>
              </a:rPr>
              <a:t>税込</a:t>
            </a:r>
            <a:r>
              <a:rPr kumimoji="1" lang="en-US" altLang="ja-JP" sz="1100" b="1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endParaRPr kumimoji="1" lang="ja-JP" altLang="en-US" sz="11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21090788">
            <a:off x="167037" y="2239198"/>
            <a:ext cx="1703881" cy="261610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solidFill>
                  <a:schemeClr val="bg1"/>
                </a:solidFill>
              </a:rPr>
              <a:t>普通の自転車もあるよ！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57061" y="6823562"/>
            <a:ext cx="6584307" cy="2268657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b="1" u="sng" dirty="0" smtClean="0"/>
              <a:t>吉みらいレンタカーのご案内</a:t>
            </a:r>
            <a:endParaRPr lang="en-US" altLang="ja-JP" sz="2000" b="1" u="sng" dirty="0" smtClean="0"/>
          </a:p>
          <a:p>
            <a:r>
              <a:rPr lang="en-US" altLang="ja-JP" sz="1600" dirty="0" smtClean="0"/>
              <a:t>※</a:t>
            </a:r>
            <a:r>
              <a:rPr lang="ja-JP" altLang="en-US" sz="1600" dirty="0" smtClean="0"/>
              <a:t>２１歳以上か</a:t>
            </a:r>
            <a:r>
              <a:rPr lang="ja-JP" altLang="en-US" sz="1600" dirty="0"/>
              <a:t>つ、</a:t>
            </a:r>
            <a:r>
              <a:rPr lang="ja-JP" altLang="en-US" sz="1600" dirty="0" smtClean="0"/>
              <a:t>免許取得から１年経過以上の方が対象となります。</a:t>
            </a:r>
            <a:endParaRPr lang="en-US" altLang="ja-JP" sz="1600" dirty="0" smtClean="0"/>
          </a:p>
          <a:p>
            <a:r>
              <a:rPr lang="en-US" altLang="ja-JP" sz="1600" dirty="0" smtClean="0"/>
              <a:t>※</a:t>
            </a:r>
            <a:r>
              <a:rPr lang="ja-JP" altLang="en-US" sz="1600" dirty="0" smtClean="0"/>
              <a:t>免責補償制度があります</a:t>
            </a:r>
            <a:r>
              <a:rPr lang="ja-JP" altLang="en-US" sz="1600" dirty="0"/>
              <a:t>（</a:t>
            </a:r>
            <a:r>
              <a:rPr lang="en-US" altLang="ja-JP" sz="1600" dirty="0" err="1"/>
              <a:t>APTrike</a:t>
            </a:r>
            <a:r>
              <a:rPr lang="ja-JP" altLang="en-US" sz="1600" dirty="0"/>
              <a:t>以外） </a:t>
            </a:r>
            <a:endParaRPr lang="en-US" altLang="ja-JP" sz="1600" dirty="0"/>
          </a:p>
          <a:p>
            <a:r>
              <a:rPr lang="ja-JP" altLang="en-US" sz="1600" dirty="0" smtClean="0"/>
              <a:t>　  </a:t>
            </a:r>
            <a:r>
              <a:rPr lang="ja-JP" altLang="en-US" sz="1400" dirty="0" smtClean="0"/>
              <a:t>普通車</a:t>
            </a:r>
            <a:r>
              <a:rPr lang="en-US" altLang="ja-JP" sz="1400" dirty="0"/>
              <a:t>1,100</a:t>
            </a:r>
            <a:r>
              <a:rPr lang="ja-JP" altLang="en-US" sz="1400" dirty="0"/>
              <a:t>円</a:t>
            </a:r>
            <a:r>
              <a:rPr lang="en-US" altLang="ja-JP" sz="1400" dirty="0"/>
              <a:t>/1</a:t>
            </a:r>
            <a:r>
              <a:rPr lang="ja-JP" altLang="en-US" sz="1400" dirty="0"/>
              <a:t>日　ハイエース</a:t>
            </a:r>
            <a:r>
              <a:rPr lang="en-US" altLang="ja-JP" sz="1400" dirty="0"/>
              <a:t>2,200</a:t>
            </a:r>
            <a:r>
              <a:rPr lang="ja-JP" altLang="en-US" sz="1400" dirty="0"/>
              <a:t>円</a:t>
            </a:r>
            <a:r>
              <a:rPr lang="en-US" altLang="ja-JP" sz="1400" dirty="0"/>
              <a:t>/1</a:t>
            </a:r>
            <a:r>
              <a:rPr lang="ja-JP" altLang="en-US" sz="1400" dirty="0" smtClean="0"/>
              <a:t>日</a:t>
            </a:r>
            <a:endParaRPr lang="en-US" altLang="ja-JP" sz="1600" dirty="0" smtClean="0"/>
          </a:p>
          <a:p>
            <a:r>
              <a:rPr lang="en-US" altLang="ja-JP" sz="1600" dirty="0" smtClean="0"/>
              <a:t>※</a:t>
            </a:r>
            <a:r>
              <a:rPr lang="ja-JP" altLang="en-US" sz="1600" dirty="0" smtClean="0"/>
              <a:t>ｶﾞｿﾘﾝ代</a:t>
            </a:r>
            <a:r>
              <a:rPr lang="en-US" altLang="ja-JP" sz="1600" dirty="0" smtClean="0"/>
              <a:t>=</a:t>
            </a:r>
            <a:r>
              <a:rPr lang="ja-JP" altLang="en-US" sz="1600" dirty="0" smtClean="0"/>
              <a:t>走行距離に応じての課金となります。</a:t>
            </a:r>
            <a:endParaRPr lang="en-US" altLang="ja-JP" sz="1600" dirty="0" smtClean="0"/>
          </a:p>
          <a:p>
            <a:r>
              <a:rPr lang="en-US" altLang="ja-JP" sz="1600" dirty="0" smtClean="0"/>
              <a:t>※</a:t>
            </a:r>
            <a:r>
              <a:rPr lang="en-US" altLang="ja-JP" sz="1600" dirty="0"/>
              <a:t>APTrike125</a:t>
            </a:r>
            <a:r>
              <a:rPr lang="ja-JP" altLang="en-US" sz="1600" dirty="0"/>
              <a:t>は、普通免許で運転できますが、操作方法の</a:t>
            </a:r>
            <a:r>
              <a:rPr lang="en-US" altLang="ja-JP" sz="1600" dirty="0" smtClean="0"/>
              <a:t>15</a:t>
            </a:r>
            <a:r>
              <a:rPr lang="ja-JP" altLang="en-US" sz="1600" dirty="0" smtClean="0"/>
              <a:t>分</a:t>
            </a:r>
            <a:r>
              <a:rPr lang="ja-JP" altLang="en-US" sz="1600" dirty="0"/>
              <a:t>講習</a:t>
            </a:r>
            <a:r>
              <a:rPr lang="ja-JP" altLang="en-US" sz="1600" dirty="0" smtClean="0"/>
              <a:t>を</a:t>
            </a:r>
            <a:endParaRPr lang="en-US" altLang="ja-JP" sz="1600" dirty="0" smtClean="0"/>
          </a:p>
          <a:p>
            <a:r>
              <a:rPr lang="en-US" altLang="ja-JP" sz="1600" dirty="0"/>
              <a:t> </a:t>
            </a:r>
            <a:r>
              <a:rPr lang="en-US" altLang="ja-JP" sz="1600" dirty="0" smtClean="0"/>
              <a:t>   </a:t>
            </a:r>
            <a:r>
              <a:rPr lang="ja-JP" altLang="en-US" sz="1600" smtClean="0"/>
              <a:t>受けていただくことになります。</a:t>
            </a:r>
            <a:endParaRPr lang="en-US" altLang="ja-JP" sz="1600" dirty="0" smtClean="0"/>
          </a:p>
          <a:p>
            <a:r>
              <a:rPr lang="ja-JP" altLang="en-US" sz="1600" dirty="0" smtClean="0"/>
              <a:t>お申し込みは、当館スタッフへお申し付けください！</a:t>
            </a:r>
            <a:endParaRPr lang="en-US" altLang="ja-JP" sz="1600" dirty="0" smtClean="0"/>
          </a:p>
          <a:p>
            <a:r>
              <a:rPr lang="ja-JP" altLang="en-US" dirty="0" smtClean="0"/>
              <a:t>☆☆シャコンヌ軽井沢・吉みらいレンタカー　</a:t>
            </a:r>
            <a:r>
              <a:rPr lang="ja-JP" altLang="en-US" dirty="0"/>
              <a:t> ☆☆ </a:t>
            </a:r>
            <a:r>
              <a:rPr lang="en-US" altLang="ja-JP" dirty="0" smtClean="0"/>
              <a:t>090-8514-8986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 rot="21132088">
            <a:off x="2642708" y="2441375"/>
            <a:ext cx="1515687" cy="261610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solidFill>
                  <a:schemeClr val="bg1"/>
                </a:solidFill>
              </a:rPr>
              <a:t>人気のミラジーノ！！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 rot="21132088">
            <a:off x="188110" y="3697318"/>
            <a:ext cx="923154" cy="261610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chemeClr val="bg1"/>
                </a:solidFill>
              </a:rPr>
              <a:t>アルファード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 rot="21132088">
            <a:off x="5921366" y="3924008"/>
            <a:ext cx="923154" cy="261610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100" dirty="0" smtClean="0">
                <a:solidFill>
                  <a:schemeClr val="bg1"/>
                </a:solidFill>
              </a:rPr>
              <a:t>AP</a:t>
            </a:r>
            <a:r>
              <a:rPr kumimoji="1" lang="ja-JP" altLang="en-US" sz="1100" dirty="0" smtClean="0">
                <a:solidFill>
                  <a:schemeClr val="bg1"/>
                </a:solidFill>
              </a:rPr>
              <a:t>トライク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 rot="21132088">
            <a:off x="5775734" y="2232885"/>
            <a:ext cx="923154" cy="261610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>
                <a:solidFill>
                  <a:schemeClr val="bg1"/>
                </a:solidFill>
              </a:rPr>
              <a:t>ハイエース</a:t>
            </a:r>
            <a:endParaRPr kumimoji="1" lang="ja-JP" altLang="en-US" sz="11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32050" y="4740054"/>
            <a:ext cx="19797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 smtClean="0">
                <a:latin typeface="ＤＦＰ平成丸ゴシック体W4" panose="020F0400000000000000" pitchFamily="50" charset="-128"/>
                <a:ea typeface="ＤＦＰ平成丸ゴシック体W4" panose="020F0400000000000000" pitchFamily="50" charset="-128"/>
              </a:rPr>
              <a:t>通常</a:t>
            </a:r>
            <a:r>
              <a:rPr lang="en-US" altLang="ja-JP" sz="1000" b="1" dirty="0" smtClean="0">
                <a:latin typeface="ＤＦＰ平成丸ゴシック体W4" panose="020F0400000000000000" pitchFamily="50" charset="-128"/>
                <a:ea typeface="ＤＦＰ平成丸ゴシック体W4" panose="020F0400000000000000" pitchFamily="50" charset="-128"/>
              </a:rPr>
              <a:t>12h/4,990</a:t>
            </a:r>
            <a:r>
              <a:rPr lang="ja-JP" altLang="en-US" sz="1000" b="1" dirty="0" smtClean="0">
                <a:latin typeface="ＤＦＰ平成丸ゴシック体W4" panose="020F0400000000000000" pitchFamily="50" charset="-128"/>
                <a:ea typeface="ＤＦＰ平成丸ゴシック体W4" panose="020F0400000000000000" pitchFamily="50" charset="-128"/>
              </a:rPr>
              <a:t>円税込のところ</a:t>
            </a:r>
            <a:endParaRPr kumimoji="1" lang="ja-JP" altLang="en-US" sz="1000" b="1" dirty="0">
              <a:latin typeface="ＤＦＰ平成丸ゴシック体W4" panose="020F0400000000000000" pitchFamily="50" charset="-128"/>
              <a:ea typeface="ＤＦＰ平成丸ゴシック体W4" panose="020F0400000000000000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 rot="21373043">
            <a:off x="4772243" y="3712848"/>
            <a:ext cx="2088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 smtClean="0">
                <a:latin typeface="ＤＦＰ平成丸ゴシック体W4" panose="020F0400000000000000" pitchFamily="50" charset="-128"/>
                <a:ea typeface="ＤＦＰ平成丸ゴシック体W4" panose="020F0400000000000000" pitchFamily="50" charset="-128"/>
              </a:rPr>
              <a:t>通常</a:t>
            </a:r>
            <a:r>
              <a:rPr lang="en-US" altLang="ja-JP" sz="1000" b="1" dirty="0" smtClean="0">
                <a:latin typeface="ＤＦＰ平成丸ゴシック体W4" panose="020F0400000000000000" pitchFamily="50" charset="-128"/>
                <a:ea typeface="ＤＦＰ平成丸ゴシック体W4" panose="020F0400000000000000" pitchFamily="50" charset="-128"/>
              </a:rPr>
              <a:t>12h/13,200</a:t>
            </a:r>
            <a:r>
              <a:rPr lang="ja-JP" altLang="en-US" sz="1000" b="1" dirty="0" smtClean="0">
                <a:latin typeface="ＤＦＰ平成丸ゴシック体W4" panose="020F0400000000000000" pitchFamily="50" charset="-128"/>
                <a:ea typeface="ＤＦＰ平成丸ゴシック体W4" panose="020F0400000000000000" pitchFamily="50" charset="-128"/>
              </a:rPr>
              <a:t>円税込のところ</a:t>
            </a:r>
            <a:endParaRPr kumimoji="1" lang="ja-JP" altLang="en-US" sz="1000" b="1" dirty="0">
              <a:latin typeface="ＤＦＰ平成丸ゴシック体W4" panose="020F0400000000000000" pitchFamily="50" charset="-128"/>
              <a:ea typeface="ＤＦＰ平成丸ゴシック体W4" panose="020F0400000000000000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575573" y="5054848"/>
            <a:ext cx="166173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  <a:latin typeface="+mj-ea"/>
                <a:ea typeface="+mj-ea"/>
              </a:rPr>
              <a:t>6h/3,300</a:t>
            </a:r>
            <a:r>
              <a:rPr kumimoji="1" lang="ja-JP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円</a:t>
            </a:r>
            <a:r>
              <a:rPr kumimoji="1" lang="en-US" altLang="ja-JP" sz="1100" b="1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kumimoji="1" lang="ja-JP" altLang="en-US" sz="1100" b="1" dirty="0" smtClean="0">
                <a:solidFill>
                  <a:srgbClr val="FF0000"/>
                </a:solidFill>
                <a:latin typeface="+mj-ea"/>
                <a:ea typeface="+mj-ea"/>
              </a:rPr>
              <a:t>税込</a:t>
            </a:r>
            <a:r>
              <a:rPr kumimoji="1" lang="en-US" altLang="ja-JP" sz="1100" b="1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endParaRPr kumimoji="1" lang="ja-JP" altLang="en-US" sz="11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25078" y="5334398"/>
            <a:ext cx="19797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 smtClean="0">
                <a:latin typeface="ＤＦＰ平成丸ゴシック体W4" panose="020F0400000000000000" pitchFamily="50" charset="-128"/>
                <a:ea typeface="ＤＦＰ平成丸ゴシック体W4" panose="020F0400000000000000" pitchFamily="50" charset="-128"/>
              </a:rPr>
              <a:t>通常</a:t>
            </a:r>
            <a:r>
              <a:rPr lang="en-US" altLang="ja-JP" sz="1000" b="1" dirty="0" smtClean="0">
                <a:latin typeface="ＤＦＰ平成丸ゴシック体W4" panose="020F0400000000000000" pitchFamily="50" charset="-128"/>
                <a:ea typeface="ＤＦＰ平成丸ゴシック体W4" panose="020F0400000000000000" pitchFamily="50" charset="-128"/>
              </a:rPr>
              <a:t>12h/7,900</a:t>
            </a:r>
            <a:r>
              <a:rPr lang="ja-JP" altLang="en-US" sz="1000" b="1" dirty="0" smtClean="0">
                <a:latin typeface="ＤＦＰ平成丸ゴシック体W4" panose="020F0400000000000000" pitchFamily="50" charset="-128"/>
                <a:ea typeface="ＤＦＰ平成丸ゴシック体W4" panose="020F0400000000000000" pitchFamily="50" charset="-128"/>
              </a:rPr>
              <a:t>円税込のところ</a:t>
            </a:r>
            <a:endParaRPr kumimoji="1" lang="ja-JP" altLang="en-US" sz="1000" b="1" dirty="0">
              <a:latin typeface="ＤＦＰ平成丸ゴシック体W4" panose="020F0400000000000000" pitchFamily="50" charset="-128"/>
              <a:ea typeface="ＤＦＰ平成丸ゴシック体W4" panose="020F04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509120" y="5333891"/>
            <a:ext cx="22154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 smtClean="0">
                <a:latin typeface="ＤＦＰ平成丸ゴシック体W4" panose="020F0400000000000000" pitchFamily="50" charset="-128"/>
                <a:ea typeface="ＤＦＰ平成丸ゴシック体W4" panose="020F0400000000000000" pitchFamily="50" charset="-128"/>
              </a:rPr>
              <a:t>通常外部にはお貸出していません！</a:t>
            </a:r>
            <a:endParaRPr kumimoji="1" lang="ja-JP" altLang="en-US" sz="1000" b="1" dirty="0">
              <a:latin typeface="ＤＦＰ平成丸ゴシック体W4" panose="020F0400000000000000" pitchFamily="50" charset="-128"/>
              <a:ea typeface="ＤＦＰ平成丸ゴシック体W4" panose="020F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5528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112</Words>
  <Application>Microsoft Office PowerPoint</Application>
  <PresentationFormat>画面に合わせる (4:3)</PresentationFormat>
  <Paragraphs>25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16</cp:revision>
  <cp:lastPrinted>2022-07-23T01:00:19Z</cp:lastPrinted>
  <dcterms:created xsi:type="dcterms:W3CDTF">2022-07-22T23:01:51Z</dcterms:created>
  <dcterms:modified xsi:type="dcterms:W3CDTF">2022-07-23T01:07:58Z</dcterms:modified>
</cp:coreProperties>
</file>